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1"/>
  </p:sldMasterIdLst>
  <p:notesMasterIdLst>
    <p:notesMasterId r:id="rId3"/>
  </p:notesMasterIdLst>
  <p:sldIdLst>
    <p:sldId id="256" r:id="rId2"/>
  </p:sldIdLst>
  <p:sldSz cx="36576000" cy="41549638"/>
  <p:notesSz cx="6858000" cy="9144000"/>
  <p:defaultTex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086">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5D89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50"/>
    <p:restoredTop sz="96525"/>
  </p:normalViewPr>
  <p:slideViewPr>
    <p:cSldViewPr snapToGrid="0" snapToObjects="1">
      <p:cViewPr>
        <p:scale>
          <a:sx n="65" d="100"/>
          <a:sy n="65" d="100"/>
        </p:scale>
        <p:origin x="2064" y="144"/>
      </p:cViewPr>
      <p:guideLst>
        <p:guide orient="horz" pos="13086"/>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9661E-E823-FF42-BB19-AAAF81B52031}" type="datetimeFigureOut">
              <a:rPr lang="en-US" smtClean="0"/>
              <a:t>8/23/16</a:t>
            </a:fld>
            <a:endParaRPr lang="en-US"/>
          </a:p>
        </p:txBody>
      </p:sp>
      <p:sp>
        <p:nvSpPr>
          <p:cNvPr id="4" name="Slide Image Placeholder 3"/>
          <p:cNvSpPr>
            <a:spLocks noGrp="1" noRot="1" noChangeAspect="1"/>
          </p:cNvSpPr>
          <p:nvPr>
            <p:ph type="sldImg" idx="2"/>
          </p:nvPr>
        </p:nvSpPr>
        <p:spPr>
          <a:xfrm>
            <a:off x="2070100" y="1143000"/>
            <a:ext cx="2717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FCB8F-5248-E440-ACD6-6E948855B7BC}" type="slidenum">
              <a:rPr lang="en-US" smtClean="0"/>
              <a:t>‹#›</a:t>
            </a:fld>
            <a:endParaRPr lang="en-US"/>
          </a:p>
        </p:txBody>
      </p:sp>
    </p:spTree>
    <p:extLst>
      <p:ext uri="{BB962C8B-B14F-4D97-AF65-F5344CB8AC3E}">
        <p14:creationId xmlns:p14="http://schemas.microsoft.com/office/powerpoint/2010/main" val="733053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7FCB8F-5248-E440-ACD6-6E948855B7BC}" type="slidenum">
              <a:rPr lang="en-US" smtClean="0"/>
              <a:t>1</a:t>
            </a:fld>
            <a:endParaRPr lang="en-US"/>
          </a:p>
        </p:txBody>
      </p:sp>
    </p:spTree>
    <p:extLst>
      <p:ext uri="{BB962C8B-B14F-4D97-AF65-F5344CB8AC3E}">
        <p14:creationId xmlns:p14="http://schemas.microsoft.com/office/powerpoint/2010/main" val="1433102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799909"/>
            <a:ext cx="31089600" cy="14465430"/>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21823181"/>
            <a:ext cx="27432000" cy="10031542"/>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44227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690270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12133"/>
            <a:ext cx="7886700" cy="352113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2212133"/>
            <a:ext cx="23202900" cy="352113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6114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84693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358568"/>
            <a:ext cx="31546800" cy="17283492"/>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7805569"/>
            <a:ext cx="31546800" cy="9088980"/>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96932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5257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12143"/>
            <a:ext cx="31546800" cy="803100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10185435"/>
            <a:ext cx="15473360"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5177160"/>
            <a:ext cx="15473360"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10185435"/>
            <a:ext cx="15549564"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5177160"/>
            <a:ext cx="15549564"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9D1B2C-7FEC-A643-940A-7934DC981F4F}" type="datetimeFigureOut">
              <a:rPr lang="en-US" smtClean="0"/>
              <a:t>8/23/16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8621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9D1B2C-7FEC-A643-940A-7934DC981F4F}" type="datetimeFigureOut">
              <a:rPr lang="en-US" smtClean="0"/>
              <a:t>8/23/16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4399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D1B2C-7FEC-A643-940A-7934DC981F4F}" type="datetimeFigureOut">
              <a:rPr lang="en-US" smtClean="0"/>
              <a:t>8/23/16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421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5982388"/>
            <a:ext cx="18516600" cy="2952717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306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5982388"/>
            <a:ext cx="18516600" cy="2952717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798074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12143"/>
            <a:ext cx="31546800" cy="803100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11060667"/>
            <a:ext cx="31546800" cy="263628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38510368"/>
            <a:ext cx="8229600" cy="2212134"/>
          </a:xfrm>
          <a:prstGeom prst="rect">
            <a:avLst/>
          </a:prstGeom>
        </p:spPr>
        <p:txBody>
          <a:bodyPr vert="horz" lIns="91440" tIns="45720" rIns="91440" bIns="45720" rtlCol="0" anchor="ctr"/>
          <a:lstStyle>
            <a:lvl1pPr algn="l">
              <a:defRPr sz="4800">
                <a:solidFill>
                  <a:schemeClr val="tx1">
                    <a:tint val="75000"/>
                  </a:schemeClr>
                </a:solidFill>
              </a:defRPr>
            </a:lvl1pPr>
          </a:lstStyle>
          <a:p>
            <a:fld id="{D99D1B2C-7FEC-A643-940A-7934DC981F4F}" type="datetimeFigureOut">
              <a:rPr lang="en-US" smtClean="0"/>
              <a:t>8/23/16</a:t>
            </a:fld>
            <a:endParaRPr lang="en-US"/>
          </a:p>
        </p:txBody>
      </p:sp>
      <p:sp>
        <p:nvSpPr>
          <p:cNvPr id="5" name="Footer Placeholder 4"/>
          <p:cNvSpPr>
            <a:spLocks noGrp="1"/>
          </p:cNvSpPr>
          <p:nvPr>
            <p:ph type="ftr" sz="quarter" idx="3"/>
          </p:nvPr>
        </p:nvSpPr>
        <p:spPr>
          <a:xfrm>
            <a:off x="12115800" y="38510368"/>
            <a:ext cx="12344400" cy="2212134"/>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510368"/>
            <a:ext cx="8229600" cy="2212134"/>
          </a:xfrm>
          <a:prstGeom prst="rect">
            <a:avLst/>
          </a:prstGeom>
        </p:spPr>
        <p:txBody>
          <a:bodyPr vert="horz" lIns="91440" tIns="45720" rIns="91440" bIns="45720" rtlCol="0" anchor="ctr"/>
          <a:lstStyle>
            <a:lvl1pPr algn="r">
              <a:defRPr sz="4800">
                <a:solidFill>
                  <a:schemeClr val="tx1">
                    <a:tint val="75000"/>
                  </a:schemeClr>
                </a:solidFill>
              </a:defRPr>
            </a:lvl1pPr>
          </a:lstStyle>
          <a:p>
            <a:fld id="{692FF19A-555B-134D-AEFE-81A7C1130558}" type="slidenum">
              <a:rPr lang="en-US" smtClean="0"/>
              <a:t>‹#›</a:t>
            </a:fld>
            <a:endParaRPr lang="en-US"/>
          </a:p>
        </p:txBody>
      </p:sp>
    </p:spTree>
    <p:extLst>
      <p:ext uri="{BB962C8B-B14F-4D97-AF65-F5344CB8AC3E}">
        <p14:creationId xmlns:p14="http://schemas.microsoft.com/office/powerpoint/2010/main" val="1675132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tiff"/><Relationship Id="rId20" Type="http://schemas.openxmlformats.org/officeDocument/2006/relationships/image" Target="../media/image18.tiff"/><Relationship Id="rId21" Type="http://schemas.openxmlformats.org/officeDocument/2006/relationships/image" Target="../media/image19.emf"/><Relationship Id="rId22" Type="http://schemas.openxmlformats.org/officeDocument/2006/relationships/image" Target="../media/image20.png"/><Relationship Id="rId10" Type="http://schemas.openxmlformats.org/officeDocument/2006/relationships/image" Target="../media/image8.emf"/><Relationship Id="rId11" Type="http://schemas.openxmlformats.org/officeDocument/2006/relationships/image" Target="../media/image9.emf"/><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tiff"/><Relationship Id="rId18" Type="http://schemas.openxmlformats.org/officeDocument/2006/relationships/image" Target="../media/image16.tiff"/><Relationship Id="rId19" Type="http://schemas.openxmlformats.org/officeDocument/2006/relationships/image" Target="../media/image17.tif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tiff"/><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18486155" y="12194857"/>
            <a:ext cx="6970872" cy="5494127"/>
          </a:xfrm>
          <a:prstGeom prst="rect">
            <a:avLst/>
          </a:prstGeom>
        </p:spPr>
      </p:pic>
      <p:pic>
        <p:nvPicPr>
          <p:cNvPr id="51" name="Picture 50"/>
          <p:cNvPicPr>
            <a:picLocks noChangeAspect="1"/>
          </p:cNvPicPr>
          <p:nvPr/>
        </p:nvPicPr>
        <p:blipFill>
          <a:blip r:embed="rId5"/>
          <a:stretch>
            <a:fillRect/>
          </a:stretch>
        </p:blipFill>
        <p:spPr>
          <a:xfrm>
            <a:off x="989623" y="15385341"/>
            <a:ext cx="7656613" cy="641615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623" y="957385"/>
            <a:ext cx="8712200" cy="35306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0160" y="5492074"/>
            <a:ext cx="32637046" cy="1885638"/>
          </a:xfrm>
          <a:prstGeom prst="rect">
            <a:avLst/>
          </a:prstGeom>
        </p:spPr>
      </p:pic>
      <p:sp>
        <p:nvSpPr>
          <p:cNvPr id="12" name="TextBox 11"/>
          <p:cNvSpPr txBox="1"/>
          <p:nvPr/>
        </p:nvSpPr>
        <p:spPr>
          <a:xfrm>
            <a:off x="11069583" y="812878"/>
            <a:ext cx="25323176" cy="3170099"/>
          </a:xfrm>
          <a:prstGeom prst="rect">
            <a:avLst/>
          </a:prstGeom>
          <a:noFill/>
        </p:spPr>
        <p:txBody>
          <a:bodyPr wrap="square" rtlCol="0">
            <a:spAutoFit/>
          </a:bodyPr>
          <a:lstStyle/>
          <a:p>
            <a:r>
              <a:rPr lang="en-US" sz="20000" dirty="0" smtClean="0">
                <a:latin typeface="Blanch Caps" charset="0"/>
                <a:ea typeface="Blanch Caps" charset="0"/>
                <a:cs typeface="Blanch Caps" charset="0"/>
              </a:rPr>
              <a:t>911 RESPONSE TIMES</a:t>
            </a:r>
            <a:endParaRPr lang="en-US" sz="20000" dirty="0">
              <a:latin typeface="Blanch Caps" charset="0"/>
              <a:ea typeface="Blanch Caps" charset="0"/>
              <a:cs typeface="Blanch Caps" charset="0"/>
            </a:endParaRPr>
          </a:p>
        </p:txBody>
      </p:sp>
      <p:sp>
        <p:nvSpPr>
          <p:cNvPr id="13" name="TextBox 12"/>
          <p:cNvSpPr txBox="1"/>
          <p:nvPr/>
        </p:nvSpPr>
        <p:spPr>
          <a:xfrm>
            <a:off x="3339797" y="5325205"/>
            <a:ext cx="30224561" cy="1107996"/>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Research Question </a:t>
            </a:r>
            <a:endParaRPr lang="en-US" sz="6500" dirty="0">
              <a:latin typeface="Raleway Medium" charset="0"/>
              <a:ea typeface="Raleway Medium" charset="0"/>
              <a:cs typeface="Raleway Medium" charset="0"/>
            </a:endParaRPr>
          </a:p>
        </p:txBody>
      </p:sp>
      <p:sp>
        <p:nvSpPr>
          <p:cNvPr id="35" name="TextBox 34"/>
          <p:cNvSpPr txBox="1"/>
          <p:nvPr/>
        </p:nvSpPr>
        <p:spPr>
          <a:xfrm>
            <a:off x="11084001" y="4241871"/>
            <a:ext cx="24503176" cy="1200329"/>
          </a:xfrm>
          <a:prstGeom prst="rect">
            <a:avLst/>
          </a:prstGeom>
          <a:noFill/>
        </p:spPr>
        <p:txBody>
          <a:bodyPr wrap="square" rtlCol="0">
            <a:spAutoFit/>
          </a:bodyPr>
          <a:lstStyle/>
          <a:p>
            <a:r>
              <a:rPr lang="en-US" sz="3600" dirty="0" smtClean="0">
                <a:solidFill>
                  <a:schemeClr val="bg2">
                    <a:lumMod val="50000"/>
                  </a:schemeClr>
                </a:solidFill>
                <a:latin typeface="Raleway" charset="0"/>
                <a:ea typeface="Raleway" charset="0"/>
                <a:cs typeface="Raleway" charset="0"/>
              </a:rPr>
              <a:t>Madison Arnsbarger (Virginia Tech), Jessica Flynn (Cornell University</a:t>
            </a:r>
            <a:r>
              <a:rPr lang="en-US" sz="3600" dirty="0">
                <a:solidFill>
                  <a:schemeClr val="bg2">
                    <a:lumMod val="50000"/>
                  </a:schemeClr>
                </a:solidFill>
                <a:latin typeface="Raleway" charset="0"/>
                <a:ea typeface="Raleway" charset="0"/>
                <a:cs typeface="Raleway" charset="0"/>
              </a:rPr>
              <a:t>), Sam Tyner (Iowa State) </a:t>
            </a:r>
            <a:endParaRPr lang="en-US" sz="3600" dirty="0" smtClean="0">
              <a:solidFill>
                <a:schemeClr val="bg2">
                  <a:lumMod val="50000"/>
                </a:schemeClr>
              </a:solidFill>
              <a:latin typeface="Raleway" charset="0"/>
              <a:ea typeface="Raleway" charset="0"/>
              <a:cs typeface="Raleway" charset="0"/>
            </a:endParaRPr>
          </a:p>
          <a:p>
            <a:r>
              <a:rPr lang="en-US" sz="3600" dirty="0" smtClean="0">
                <a:solidFill>
                  <a:schemeClr val="bg2">
                    <a:lumMod val="50000"/>
                  </a:schemeClr>
                </a:solidFill>
                <a:latin typeface="Raleway" charset="0"/>
                <a:ea typeface="Raleway" charset="0"/>
                <a:cs typeface="Raleway" charset="0"/>
              </a:rPr>
              <a:t>with Gizem Korkmaz, Joshua Goldstein, and Vicki Lancaster (SDAL)</a:t>
            </a:r>
          </a:p>
        </p:txBody>
      </p:sp>
      <p:sp>
        <p:nvSpPr>
          <p:cNvPr id="39" name="TextBox 38"/>
          <p:cNvSpPr txBox="1"/>
          <p:nvPr/>
        </p:nvSpPr>
        <p:spPr>
          <a:xfrm>
            <a:off x="3377148" y="7607642"/>
            <a:ext cx="1973617" cy="1107996"/>
          </a:xfrm>
          <a:prstGeom prst="rect">
            <a:avLst/>
          </a:prstGeom>
          <a:noFill/>
        </p:spPr>
        <p:txBody>
          <a:bodyPr wrap="none" rtlCol="0">
            <a:spAutoFit/>
          </a:bodyPr>
          <a:lstStyle/>
          <a:p>
            <a:r>
              <a:rPr lang="en-US" sz="6500" dirty="0" smtClean="0">
                <a:latin typeface="Raleway Medium" charset="0"/>
                <a:ea typeface="Raleway Medium" charset="0"/>
                <a:cs typeface="Raleway Medium" charset="0"/>
              </a:rPr>
              <a:t>Data</a:t>
            </a:r>
            <a:endParaRPr lang="en-US" sz="6500" dirty="0"/>
          </a:p>
        </p:txBody>
      </p:sp>
      <p:sp>
        <p:nvSpPr>
          <p:cNvPr id="41" name="TextBox 40"/>
          <p:cNvSpPr txBox="1"/>
          <p:nvPr/>
        </p:nvSpPr>
        <p:spPr>
          <a:xfrm>
            <a:off x="18817248" y="21820161"/>
            <a:ext cx="9950160" cy="1092607"/>
          </a:xfrm>
          <a:prstGeom prst="rect">
            <a:avLst/>
          </a:prstGeom>
          <a:noFill/>
        </p:spPr>
        <p:txBody>
          <a:bodyPr wrap="none" rtlCol="0">
            <a:spAutoFit/>
          </a:bodyPr>
          <a:lstStyle/>
          <a:p>
            <a:r>
              <a:rPr lang="en-US" sz="6500" dirty="0" smtClean="0">
                <a:latin typeface="Raleway Medium" charset="0"/>
                <a:ea typeface="Raleway Medium" charset="0"/>
                <a:cs typeface="Raleway Medium" charset="0"/>
              </a:rPr>
              <a:t>Bayesian Hierarchical Model</a:t>
            </a:r>
            <a:endParaRPr lang="en-US" sz="6500" dirty="0"/>
          </a:p>
        </p:txBody>
      </p:sp>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0160" y="27292021"/>
            <a:ext cx="32637046" cy="1885638"/>
          </a:xfrm>
          <a:prstGeom prst="rect">
            <a:avLst/>
          </a:prstGeom>
        </p:spPr>
      </p:pic>
      <p:sp>
        <p:nvSpPr>
          <p:cNvPr id="23" name="TextBox 22"/>
          <p:cNvSpPr txBox="1"/>
          <p:nvPr/>
        </p:nvSpPr>
        <p:spPr>
          <a:xfrm>
            <a:off x="3267681" y="27138135"/>
            <a:ext cx="3385863" cy="1107996"/>
          </a:xfrm>
          <a:prstGeom prst="rect">
            <a:avLst/>
          </a:prstGeom>
          <a:noFill/>
        </p:spPr>
        <p:txBody>
          <a:bodyPr wrap="none" rtlCol="0">
            <a:spAutoFit/>
          </a:bodyPr>
          <a:lstStyle/>
          <a:p>
            <a:r>
              <a:rPr lang="en-US" sz="6500" dirty="0" smtClean="0">
                <a:latin typeface="Raleway Medium" charset="0"/>
                <a:ea typeface="Raleway Medium" charset="0"/>
                <a:cs typeface="Raleway Medium" charset="0"/>
              </a:rPr>
              <a:t>Findings</a:t>
            </a:r>
            <a:endParaRPr lang="en-US" sz="6500" dirty="0"/>
          </a:p>
        </p:txBody>
      </p:sp>
      <p:sp>
        <p:nvSpPr>
          <p:cNvPr id="3" name="TextBox 2"/>
          <p:cNvSpPr txBox="1"/>
          <p:nvPr/>
        </p:nvSpPr>
        <p:spPr>
          <a:xfrm>
            <a:off x="3344337" y="6535695"/>
            <a:ext cx="31842895" cy="1015663"/>
          </a:xfrm>
          <a:prstGeom prst="rect">
            <a:avLst/>
          </a:prstGeom>
          <a:noFill/>
        </p:spPr>
        <p:txBody>
          <a:bodyPr wrap="square" rtlCol="0">
            <a:spAutoFit/>
          </a:bodyPr>
          <a:lstStyle/>
          <a:p>
            <a:r>
              <a:rPr lang="en-US" sz="3000" dirty="0">
                <a:latin typeface="Trebuchet MS" charset="0"/>
                <a:ea typeface="Trebuchet MS" charset="0"/>
                <a:cs typeface="Trebuchet MS" charset="0"/>
              </a:rPr>
              <a:t>In order to improve the general safety of Arlington County residents, </a:t>
            </a:r>
            <a:r>
              <a:rPr lang="en-US" sz="3000" dirty="0" smtClean="0">
                <a:latin typeface="Trebuchet MS" charset="0"/>
                <a:ea typeface="Trebuchet MS" charset="0"/>
                <a:cs typeface="Trebuchet MS" charset="0"/>
              </a:rPr>
              <a:t>to </a:t>
            </a:r>
            <a:r>
              <a:rPr lang="en-US" sz="3000" dirty="0">
                <a:latin typeface="Trebuchet MS" charset="0"/>
                <a:ea typeface="Trebuchet MS" charset="0"/>
                <a:cs typeface="Trebuchet MS" charset="0"/>
              </a:rPr>
              <a:t>make the allocation of emergency resources more efficient, and to improve situational awareness, it is important to reduce </a:t>
            </a:r>
            <a:r>
              <a:rPr lang="en-US" sz="3000" dirty="0" smtClean="0">
                <a:latin typeface="Trebuchet MS" charset="0"/>
                <a:ea typeface="Trebuchet MS" charset="0"/>
                <a:cs typeface="Trebuchet MS" charset="0"/>
              </a:rPr>
              <a:t>the response </a:t>
            </a:r>
            <a:r>
              <a:rPr lang="en-US" sz="3000" dirty="0">
                <a:latin typeface="Trebuchet MS" charset="0"/>
                <a:ea typeface="Trebuchet MS" charset="0"/>
                <a:cs typeface="Trebuchet MS" charset="0"/>
              </a:rPr>
              <a:t>time </a:t>
            </a:r>
            <a:r>
              <a:rPr lang="en-US" sz="3000" dirty="0" smtClean="0">
                <a:latin typeface="Trebuchet MS" charset="0"/>
                <a:ea typeface="Trebuchet MS" charset="0"/>
                <a:cs typeface="Trebuchet MS" charset="0"/>
              </a:rPr>
              <a:t>to </a:t>
            </a:r>
            <a:r>
              <a:rPr lang="en-US" sz="3000" dirty="0">
                <a:latin typeface="Trebuchet MS" charset="0"/>
                <a:ea typeface="Trebuchet MS" charset="0"/>
                <a:cs typeface="Trebuchet MS" charset="0"/>
              </a:rPr>
              <a:t>incidents</a:t>
            </a:r>
            <a:r>
              <a:rPr lang="en-US" sz="3000" dirty="0" smtClean="0">
                <a:latin typeface="Trebuchet MS" charset="0"/>
                <a:ea typeface="Trebuchet MS" charset="0"/>
                <a:cs typeface="Trebuchet MS" charset="0"/>
              </a:rPr>
              <a:t>.  </a:t>
            </a:r>
            <a:r>
              <a:rPr lang="en-US" sz="3000" dirty="0">
                <a:latin typeface="Trebuchet MS" charset="0"/>
                <a:ea typeface="Trebuchet MS" charset="0"/>
                <a:cs typeface="Trebuchet MS" charset="0"/>
              </a:rPr>
              <a:t>This project </a:t>
            </a:r>
            <a:r>
              <a:rPr lang="en-US" sz="3000" dirty="0" smtClean="0">
                <a:latin typeface="Trebuchet MS" charset="0"/>
                <a:ea typeface="Trebuchet MS" charset="0"/>
                <a:cs typeface="Trebuchet MS" charset="0"/>
              </a:rPr>
              <a:t>aims </a:t>
            </a:r>
            <a:r>
              <a:rPr lang="en-US" sz="3000" dirty="0">
                <a:latin typeface="Trebuchet MS" charset="0"/>
                <a:ea typeface="Trebuchet MS" charset="0"/>
                <a:cs typeface="Trebuchet MS" charset="0"/>
              </a:rPr>
              <a:t>to identify and understand the factors affecting response time to incidents</a:t>
            </a:r>
            <a:r>
              <a:rPr lang="en-US" sz="3000" dirty="0" smtClean="0">
                <a:latin typeface="Trebuchet MS" charset="0"/>
                <a:ea typeface="Trebuchet MS" charset="0"/>
                <a:cs typeface="Trebuchet MS" charset="0"/>
              </a:rPr>
              <a:t>.</a:t>
            </a:r>
            <a:endParaRPr lang="en-US" sz="3000" dirty="0">
              <a:latin typeface="Trebuchet MS" charset="0"/>
              <a:ea typeface="Trebuchet MS" charset="0"/>
              <a:cs typeface="Trebuchet MS" charset="0"/>
            </a:endParaRPr>
          </a:p>
        </p:txBody>
      </p:sp>
      <p:sp>
        <p:nvSpPr>
          <p:cNvPr id="6" name="TextBox 5"/>
          <p:cNvSpPr txBox="1"/>
          <p:nvPr/>
        </p:nvSpPr>
        <p:spPr>
          <a:xfrm>
            <a:off x="18817249" y="23195550"/>
            <a:ext cx="15958962" cy="2400657"/>
          </a:xfrm>
          <a:prstGeom prst="rect">
            <a:avLst/>
          </a:prstGeom>
          <a:noFill/>
        </p:spPr>
        <p:txBody>
          <a:bodyPr wrap="square" rtlCol="0">
            <a:spAutoFit/>
          </a:bodyPr>
          <a:lstStyle/>
          <a:p>
            <a:pPr algn="just"/>
            <a:r>
              <a:rPr lang="en-US" sz="3000" dirty="0" smtClean="0">
                <a:latin typeface="Trebuchet MS" charset="0"/>
                <a:ea typeface="Trebuchet MS" charset="0"/>
                <a:cs typeface="Trebuchet MS" charset="0"/>
              </a:rPr>
              <a:t>We use a Bayesian linear model for response time to analyze the effect of various predictors (</a:t>
            </a:r>
            <a:r>
              <a:rPr lang="en-US" sz="3000" i="1" dirty="0" smtClean="0">
                <a:latin typeface="Trebuchet MS" charset="0"/>
                <a:ea typeface="Trebuchet MS" charset="0"/>
                <a:cs typeface="Trebuchet MS" charset="0"/>
              </a:rPr>
              <a:t>X</a:t>
            </a:r>
            <a:r>
              <a:rPr lang="en-US" sz="3000" dirty="0" smtClean="0">
                <a:latin typeface="Trebuchet MS" charset="0"/>
                <a:ea typeface="Trebuchet MS" charset="0"/>
                <a:cs typeface="Trebuchet MS" charset="0"/>
              </a:rPr>
              <a:t>), including hour of the day, CAD call type, station, year, month, and apparatus type, on response time (</a:t>
            </a:r>
            <a:r>
              <a:rPr lang="en-US" sz="3000" i="1" dirty="0" smtClean="0">
                <a:latin typeface="Trebuchet MS" charset="0"/>
                <a:ea typeface="Trebuchet MS" charset="0"/>
                <a:cs typeface="Trebuchet MS" charset="0"/>
              </a:rPr>
              <a:t>y</a:t>
            </a:r>
            <a:r>
              <a:rPr lang="en-US" sz="3000" dirty="0" smtClean="0">
                <a:latin typeface="Trebuchet MS" charset="0"/>
                <a:ea typeface="Trebuchet MS" charset="0"/>
                <a:cs typeface="Trebuchet MS" charset="0"/>
              </a:rPr>
              <a:t>) to an incident ~1 mile away. The model excludes ALARM CAD call types and response times longer than 20 minutes (less than 1% of the data). Inference </a:t>
            </a:r>
            <a:r>
              <a:rPr lang="en-US" sz="3000" dirty="0">
                <a:latin typeface="Trebuchet MS" charset="0"/>
                <a:ea typeface="Trebuchet MS" charset="0"/>
                <a:cs typeface="Trebuchet MS" charset="0"/>
              </a:rPr>
              <a:t>i</a:t>
            </a:r>
            <a:r>
              <a:rPr lang="en-US" sz="3000" dirty="0" smtClean="0">
                <a:latin typeface="Trebuchet MS" charset="0"/>
                <a:ea typeface="Trebuchet MS" charset="0"/>
                <a:cs typeface="Trebuchet MS" charset="0"/>
              </a:rPr>
              <a:t>s done by Markov Chain Monte Carlo using a Gibbs sampling method.</a:t>
            </a:r>
            <a:endParaRPr lang="en-US" sz="3000" dirty="0">
              <a:latin typeface="Trebuchet MS" charset="0"/>
              <a:ea typeface="Trebuchet MS" charset="0"/>
              <a:cs typeface="Trebuchet MS" charset="0"/>
            </a:endParaRPr>
          </a:p>
        </p:txBody>
      </p:sp>
      <p:sp>
        <p:nvSpPr>
          <p:cNvPr id="10" name="TextBox 9"/>
          <p:cNvSpPr txBox="1"/>
          <p:nvPr/>
        </p:nvSpPr>
        <p:spPr>
          <a:xfrm>
            <a:off x="22807009" y="25608505"/>
            <a:ext cx="3411757" cy="553998"/>
          </a:xfrm>
          <a:prstGeom prst="rect">
            <a:avLst/>
          </a:prstGeom>
          <a:noFill/>
        </p:spPr>
        <p:txBody>
          <a:bodyPr wrap="square" rtlCol="0">
            <a:spAutoFit/>
          </a:bodyPr>
          <a:lstStyle/>
          <a:p>
            <a:r>
              <a:rPr lang="en-US" sz="3000" u="sng" dirty="0" smtClean="0">
                <a:latin typeface="Trebuchet MS" charset="0"/>
                <a:ea typeface="Trebuchet MS" charset="0"/>
                <a:cs typeface="Trebuchet MS" charset="0"/>
              </a:rPr>
              <a:t>Likelihood</a:t>
            </a:r>
            <a:endParaRPr lang="en-US" sz="3000" u="sng" dirty="0">
              <a:latin typeface="Trebuchet MS" charset="0"/>
              <a:ea typeface="Trebuchet MS" charset="0"/>
              <a:cs typeface="Trebuchet MS" charset="0"/>
            </a:endParaRPr>
          </a:p>
        </p:txBody>
      </p:sp>
      <p:sp>
        <p:nvSpPr>
          <p:cNvPr id="28" name="TextBox 27"/>
          <p:cNvSpPr txBox="1"/>
          <p:nvPr/>
        </p:nvSpPr>
        <p:spPr>
          <a:xfrm>
            <a:off x="27821537" y="25613506"/>
            <a:ext cx="1639562" cy="553998"/>
          </a:xfrm>
          <a:prstGeom prst="rect">
            <a:avLst/>
          </a:prstGeom>
          <a:noFill/>
        </p:spPr>
        <p:txBody>
          <a:bodyPr wrap="square" rtlCol="0">
            <a:spAutoFit/>
          </a:bodyPr>
          <a:lstStyle/>
          <a:p>
            <a:r>
              <a:rPr lang="en-US" sz="3000" u="sng" dirty="0" smtClean="0">
                <a:latin typeface="Trebuchet MS" charset="0"/>
                <a:ea typeface="Trebuchet MS" charset="0"/>
                <a:cs typeface="Trebuchet MS" charset="0"/>
              </a:rPr>
              <a:t>Priors</a:t>
            </a:r>
            <a:endParaRPr lang="en-US" sz="3000" u="sng" dirty="0">
              <a:latin typeface="Trebuchet MS" charset="0"/>
              <a:ea typeface="Trebuchet MS" charset="0"/>
              <a:cs typeface="Trebuchet MS" charset="0"/>
            </a:endParaRPr>
          </a:p>
        </p:txBody>
      </p:sp>
      <p:sp>
        <p:nvSpPr>
          <p:cNvPr id="2" name="TextBox 1"/>
          <p:cNvSpPr txBox="1"/>
          <p:nvPr/>
        </p:nvSpPr>
        <p:spPr>
          <a:xfrm>
            <a:off x="3377148" y="8779808"/>
            <a:ext cx="14096020" cy="4708981"/>
          </a:xfrm>
          <a:prstGeom prst="rect">
            <a:avLst/>
          </a:prstGeom>
          <a:noFill/>
        </p:spPr>
        <p:txBody>
          <a:bodyPr wrap="square" rtlCol="0">
            <a:spAutoFit/>
          </a:bodyPr>
          <a:lstStyle/>
          <a:p>
            <a:r>
              <a:rPr lang="en-US" sz="3000" dirty="0" smtClean="0">
                <a:latin typeface="Trebuchet MS" charset="0"/>
                <a:ea typeface="Trebuchet MS" charset="0"/>
                <a:cs typeface="Trebuchet MS" charset="0"/>
              </a:rPr>
              <a:t>Arlington County Fire and Emergency Data</a:t>
            </a:r>
          </a:p>
          <a:p>
            <a:pPr marL="571500" indent="-571500">
              <a:buFont typeface="Arial" charset="0"/>
              <a:buChar char="•"/>
            </a:pPr>
            <a:r>
              <a:rPr lang="en-US" sz="3000" dirty="0" smtClean="0">
                <a:latin typeface="Trebuchet MS" charset="0"/>
                <a:ea typeface="Trebuchet MS" charset="0"/>
                <a:cs typeface="Trebuchet MS" charset="0"/>
              </a:rPr>
              <a:t>Raw data has 870,906 observations</a:t>
            </a:r>
          </a:p>
          <a:p>
            <a:pPr marL="571500" lvl="1" indent="-571500">
              <a:buFont typeface="Arial" charset="0"/>
              <a:buChar char="•"/>
            </a:pPr>
            <a:r>
              <a:rPr lang="en-US" sz="3000" dirty="0" smtClean="0">
                <a:latin typeface="Trebuchet MS" charset="0"/>
                <a:ea typeface="Trebuchet MS" charset="0"/>
                <a:cs typeface="Trebuchet MS" charset="0"/>
              </a:rPr>
              <a:t>86 different </a:t>
            </a:r>
            <a:r>
              <a:rPr lang="en-US" sz="3000" dirty="0">
                <a:latin typeface="Trebuchet MS" charset="0"/>
                <a:ea typeface="Trebuchet MS" charset="0"/>
                <a:cs typeface="Trebuchet MS" charset="0"/>
              </a:rPr>
              <a:t>variables including </a:t>
            </a:r>
            <a:r>
              <a:rPr lang="en-US" sz="3000" dirty="0" smtClean="0">
                <a:latin typeface="Trebuchet MS" charset="0"/>
                <a:ea typeface="Trebuchet MS" charset="0"/>
                <a:cs typeface="Trebuchet MS" charset="0"/>
              </a:rPr>
              <a:t>the location and the time of the incident, CAD </a:t>
            </a:r>
            <a:r>
              <a:rPr lang="en-US" sz="3000" dirty="0">
                <a:latin typeface="Trebuchet MS" charset="0"/>
                <a:ea typeface="Trebuchet MS" charset="0"/>
                <a:cs typeface="Trebuchet MS" charset="0"/>
              </a:rPr>
              <a:t>(computer-aided dispatch) call </a:t>
            </a:r>
            <a:r>
              <a:rPr lang="en-US" sz="3000" dirty="0" smtClean="0">
                <a:latin typeface="Trebuchet MS" charset="0"/>
                <a:ea typeface="Trebuchet MS" charset="0"/>
                <a:cs typeface="Trebuchet MS" charset="0"/>
              </a:rPr>
              <a:t>types, </a:t>
            </a:r>
            <a:r>
              <a:rPr lang="en-US" sz="3000" dirty="0">
                <a:latin typeface="Trebuchet MS" charset="0"/>
                <a:ea typeface="Trebuchet MS" charset="0"/>
                <a:cs typeface="Trebuchet MS" charset="0"/>
              </a:rPr>
              <a:t>fire </a:t>
            </a:r>
            <a:r>
              <a:rPr lang="en-US" sz="3000" dirty="0" smtClean="0">
                <a:latin typeface="Trebuchet MS" charset="0"/>
                <a:ea typeface="Trebuchet MS" charset="0"/>
                <a:cs typeface="Trebuchet MS" charset="0"/>
              </a:rPr>
              <a:t>stations, responding units</a:t>
            </a:r>
          </a:p>
          <a:p>
            <a:pPr marL="571500" lvl="1" indent="-571500">
              <a:buFont typeface="Arial" charset="0"/>
              <a:buChar char="•"/>
            </a:pPr>
            <a:r>
              <a:rPr lang="en-US" sz="3000" dirty="0" smtClean="0">
                <a:latin typeface="Trebuchet MS" charset="0"/>
                <a:ea typeface="Trebuchet MS" charset="0"/>
                <a:cs typeface="Trebuchet MS" charset="0"/>
              </a:rPr>
              <a:t>In the dataset, there are</a:t>
            </a:r>
            <a:endParaRPr lang="en-US" sz="3000" dirty="0">
              <a:latin typeface="Trebuchet MS" charset="0"/>
              <a:ea typeface="Trebuchet MS" charset="0"/>
              <a:cs typeface="Trebuchet MS" charset="0"/>
            </a:endParaRPr>
          </a:p>
          <a:p>
            <a:pPr marL="2446477" lvl="1" indent="-571500">
              <a:buFont typeface="Arial" charset="0"/>
              <a:buChar char="•"/>
            </a:pPr>
            <a:r>
              <a:rPr lang="en-US" sz="3000" dirty="0" smtClean="0">
                <a:latin typeface="Trebuchet MS" charset="0"/>
                <a:ea typeface="Trebuchet MS" charset="0"/>
                <a:cs typeface="Trebuchet MS" charset="0"/>
              </a:rPr>
              <a:t>184 CAD call types</a:t>
            </a:r>
          </a:p>
          <a:p>
            <a:pPr marL="2446477" lvl="1" indent="-571500">
              <a:buFont typeface="Arial" charset="0"/>
              <a:buChar char="•"/>
            </a:pPr>
            <a:r>
              <a:rPr lang="en-US" sz="3000" dirty="0" smtClean="0">
                <a:latin typeface="Trebuchet MS" charset="0"/>
                <a:ea typeface="Trebuchet MS" charset="0"/>
                <a:cs typeface="Trebuchet MS" charset="0"/>
              </a:rPr>
              <a:t>10 fire stations</a:t>
            </a:r>
          </a:p>
          <a:p>
            <a:pPr marL="2446477" lvl="1" indent="-571500">
              <a:buFont typeface="Arial" charset="0"/>
              <a:buChar char="•"/>
            </a:pPr>
            <a:r>
              <a:rPr lang="en-US" sz="3000" dirty="0" smtClean="0">
                <a:latin typeface="Trebuchet MS" charset="0"/>
                <a:ea typeface="Trebuchet MS" charset="0"/>
                <a:cs typeface="Trebuchet MS" charset="0"/>
              </a:rPr>
              <a:t>30 apparatus types</a:t>
            </a:r>
          </a:p>
          <a:p>
            <a:pPr marL="571500" indent="-571500">
              <a:buFont typeface="Arial" charset="0"/>
              <a:buChar char="•"/>
            </a:pPr>
            <a:r>
              <a:rPr lang="en-US" sz="3000" dirty="0" smtClean="0">
                <a:latin typeface="Trebuchet MS" charset="0"/>
                <a:ea typeface="Trebuchet MS" charset="0"/>
                <a:cs typeface="Trebuchet MS" charset="0"/>
              </a:rPr>
              <a:t>Years 2010-2015</a:t>
            </a:r>
          </a:p>
          <a:p>
            <a:pPr marL="571500" indent="-571500">
              <a:buFont typeface="Arial" charset="0"/>
              <a:buChar char="•"/>
            </a:pPr>
            <a:r>
              <a:rPr lang="en-US" sz="3000" dirty="0" smtClean="0">
                <a:latin typeface="Trebuchet MS" charset="0"/>
                <a:ea typeface="Trebuchet MS" charset="0"/>
                <a:cs typeface="Trebuchet MS" charset="0"/>
              </a:rPr>
              <a:t>Response Time = Arrival Time – Dispatch Time</a:t>
            </a:r>
          </a:p>
        </p:txBody>
      </p: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0160" y="7790111"/>
            <a:ext cx="15495932" cy="1866671"/>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0160" y="13839762"/>
            <a:ext cx="15070103" cy="1815375"/>
          </a:xfrm>
          <a:prstGeom prst="rect">
            <a:avLst/>
          </a:prstGeom>
        </p:spPr>
      </p:pic>
      <p:sp>
        <p:nvSpPr>
          <p:cNvPr id="14" name="TextBox 13"/>
          <p:cNvSpPr txBox="1"/>
          <p:nvPr/>
        </p:nvSpPr>
        <p:spPr>
          <a:xfrm>
            <a:off x="18976009" y="7751913"/>
            <a:ext cx="16325220" cy="1107996"/>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CAD Call Type Descriptive Analysis</a:t>
            </a:r>
            <a:endParaRPr lang="en-US" sz="6500" dirty="0">
              <a:latin typeface="Raleway Medium" charset="0"/>
              <a:ea typeface="Raleway Medium" charset="0"/>
              <a:cs typeface="Raleway Medium" charset="0"/>
            </a:endParaRPr>
          </a:p>
        </p:txBody>
      </p:sp>
      <p:sp>
        <p:nvSpPr>
          <p:cNvPr id="34" name="TextBox 33"/>
          <p:cNvSpPr txBox="1"/>
          <p:nvPr/>
        </p:nvSpPr>
        <p:spPr>
          <a:xfrm>
            <a:off x="3267681" y="13608388"/>
            <a:ext cx="15218474"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Fire Station Descriptive Analysis</a:t>
            </a:r>
            <a:endParaRPr lang="en-US" sz="6500" dirty="0">
              <a:latin typeface="Raleway Medium" charset="0"/>
              <a:ea typeface="Raleway Medium" charset="0"/>
              <a:cs typeface="Raleway Medium" charset="0"/>
            </a:endParaRPr>
          </a:p>
        </p:txBody>
      </p:sp>
      <p:sp>
        <p:nvSpPr>
          <p:cNvPr id="38" name="TextBox 37"/>
          <p:cNvSpPr txBox="1"/>
          <p:nvPr/>
        </p:nvSpPr>
        <p:spPr>
          <a:xfrm>
            <a:off x="27857370" y="10766527"/>
            <a:ext cx="6587686" cy="553998"/>
          </a:xfrm>
          <a:prstGeom prst="rect">
            <a:avLst/>
          </a:prstGeom>
          <a:noFill/>
        </p:spPr>
        <p:txBody>
          <a:bodyPr wrap="square" rtlCol="0">
            <a:spAutoFit/>
          </a:bodyPr>
          <a:lstStyle/>
          <a:p>
            <a:r>
              <a:rPr lang="en-US" sz="3000" b="1" dirty="0" smtClean="0">
                <a:latin typeface="Trebuchet MS" charset="0"/>
                <a:ea typeface="Trebuchet MS" charset="0"/>
                <a:cs typeface="Trebuchet MS" charset="0"/>
              </a:rPr>
              <a:t>Frequency of CAD Calls by Hour</a:t>
            </a:r>
            <a:endParaRPr lang="en-US" sz="3000" b="1" dirty="0">
              <a:latin typeface="Trebuchet MS" charset="0"/>
              <a:ea typeface="Trebuchet MS" charset="0"/>
              <a:cs typeface="Trebuchet MS" charset="0"/>
            </a:endParaRPr>
          </a:p>
        </p:txBody>
      </p:sp>
      <p:sp>
        <p:nvSpPr>
          <p:cNvPr id="21" name="TextBox 20"/>
          <p:cNvSpPr txBox="1"/>
          <p:nvPr/>
        </p:nvSpPr>
        <p:spPr>
          <a:xfrm>
            <a:off x="30639834" y="21198680"/>
            <a:ext cx="1022758" cy="553998"/>
          </a:xfrm>
          <a:prstGeom prst="rect">
            <a:avLst/>
          </a:prstGeom>
          <a:noFill/>
        </p:spPr>
        <p:txBody>
          <a:bodyPr wrap="square" rtlCol="0">
            <a:spAutoFit/>
          </a:bodyPr>
          <a:lstStyle/>
          <a:p>
            <a:r>
              <a:rPr lang="en-US" sz="3000" b="1" dirty="0" smtClean="0"/>
              <a:t>Hour</a:t>
            </a:r>
            <a:endParaRPr lang="en-US" sz="3000" b="1" dirty="0"/>
          </a:p>
        </p:txBody>
      </p:sp>
      <p:sp>
        <p:nvSpPr>
          <p:cNvPr id="22" name="TextBox 21"/>
          <p:cNvSpPr txBox="1"/>
          <p:nvPr/>
        </p:nvSpPr>
        <p:spPr>
          <a:xfrm rot="16200000">
            <a:off x="25999161" y="15629389"/>
            <a:ext cx="2056643" cy="553998"/>
          </a:xfrm>
          <a:prstGeom prst="rect">
            <a:avLst/>
          </a:prstGeom>
          <a:noFill/>
        </p:spPr>
        <p:txBody>
          <a:bodyPr wrap="square" rtlCol="0">
            <a:spAutoFit/>
          </a:bodyPr>
          <a:lstStyle/>
          <a:p>
            <a:r>
              <a:rPr lang="en-US" sz="3000" b="1" dirty="0" smtClean="0"/>
              <a:t>Frequency</a:t>
            </a:r>
            <a:endParaRPr lang="en-US" sz="3000" b="1" dirty="0"/>
          </a:p>
        </p:txBody>
      </p:sp>
      <p:sp>
        <p:nvSpPr>
          <p:cNvPr id="27" name="TextBox 26"/>
          <p:cNvSpPr txBox="1"/>
          <p:nvPr/>
        </p:nvSpPr>
        <p:spPr>
          <a:xfrm>
            <a:off x="19100216" y="17989289"/>
            <a:ext cx="7650267" cy="3323987"/>
          </a:xfrm>
          <a:prstGeom prst="rect">
            <a:avLst/>
          </a:prstGeom>
          <a:noFill/>
        </p:spPr>
        <p:txBody>
          <a:bodyPr wrap="square" rtlCol="0">
            <a:spAutoFit/>
          </a:bodyPr>
          <a:lstStyle/>
          <a:p>
            <a:pPr algn="just"/>
            <a:r>
              <a:rPr lang="en-US" sz="3000" dirty="0" smtClean="0">
                <a:latin typeface="Trebuchet MS" charset="0"/>
                <a:ea typeface="Trebuchet MS" charset="0"/>
                <a:cs typeface="Trebuchet MS" charset="0"/>
              </a:rPr>
              <a:t>The trellis plot on the right displays the frequency of the 9 CAD call types by hour of the day. For most types, the frequency peaks around 3:00 pm and then decreases. The exception is structure fires (SF) which displays an increasing trend starting around 5:00 pm.</a:t>
            </a:r>
            <a:endParaRPr lang="en-US" sz="3000" dirty="0">
              <a:latin typeface="Trebuchet MS" charset="0"/>
              <a:ea typeface="Trebuchet MS" charset="0"/>
              <a:cs typeface="Trebuchet MS" charset="0"/>
            </a:endParaRPr>
          </a:p>
        </p:txBody>
      </p:sp>
      <p:sp>
        <p:nvSpPr>
          <p:cNvPr id="42" name="TextBox 41"/>
          <p:cNvSpPr txBox="1"/>
          <p:nvPr/>
        </p:nvSpPr>
        <p:spPr>
          <a:xfrm>
            <a:off x="2488223" y="22802615"/>
            <a:ext cx="15263253" cy="4247317"/>
          </a:xfrm>
          <a:prstGeom prst="rect">
            <a:avLst/>
          </a:prstGeom>
          <a:noFill/>
        </p:spPr>
        <p:txBody>
          <a:bodyPr wrap="square" rtlCol="0">
            <a:spAutoFit/>
          </a:bodyPr>
          <a:lstStyle/>
          <a:p>
            <a:pPr algn="just"/>
            <a:r>
              <a:rPr lang="en-US" sz="3000" dirty="0" smtClean="0">
                <a:latin typeface="Trebuchet MS" charset="0"/>
                <a:ea typeface="Trebuchet MS" charset="0"/>
                <a:cs typeface="Trebuchet MS" charset="0"/>
              </a:rPr>
              <a:t>When a 911 call comes in, the fire station nearest to the incident is dispatched; this is displayed in the above map. Each point represents an incident and the color the district of the responding fire station. In some cases, the units in the station nearest to the incident are unavailable, this is displayed in the above trellis plot. The plot displays the incident response time by distance for the 10 fire stations. Distance is calculated “as the crow flies,” from the responding station location to the incident location. The color represents the district closest to the incident. For example, in the plot for station 109, the pink points represent incidents within district 105 responded to by station 109. This may explain why response time is longer for these incidents.</a:t>
            </a:r>
            <a:endParaRPr lang="en-US" sz="3000" dirty="0">
              <a:latin typeface="Trebuchet MS" charset="0"/>
              <a:ea typeface="Trebuchet MS" charset="0"/>
              <a:cs typeface="Trebuchet MS" charset="0"/>
            </a:endParaRPr>
          </a:p>
        </p:txBody>
      </p:sp>
      <p:sp>
        <p:nvSpPr>
          <p:cNvPr id="43" name="TextBox 42"/>
          <p:cNvSpPr txBox="1"/>
          <p:nvPr/>
        </p:nvSpPr>
        <p:spPr>
          <a:xfrm rot="16200000">
            <a:off x="7135729" y="18374288"/>
            <a:ext cx="4005110" cy="553998"/>
          </a:xfrm>
          <a:prstGeom prst="rect">
            <a:avLst/>
          </a:prstGeom>
          <a:noFill/>
        </p:spPr>
        <p:txBody>
          <a:bodyPr wrap="square" rtlCol="0">
            <a:spAutoFit/>
          </a:bodyPr>
          <a:lstStyle/>
          <a:p>
            <a:r>
              <a:rPr lang="en-US" sz="3000" b="1" dirty="0" smtClean="0">
                <a:latin typeface="Trebuchet MS" charset="0"/>
                <a:ea typeface="Trebuchet MS" charset="0"/>
                <a:cs typeface="Trebuchet MS" charset="0"/>
              </a:rPr>
              <a:t>Response </a:t>
            </a:r>
            <a:r>
              <a:rPr lang="en-US" sz="3000" b="1" smtClean="0">
                <a:latin typeface="Trebuchet MS" charset="0"/>
                <a:ea typeface="Trebuchet MS" charset="0"/>
                <a:cs typeface="Trebuchet MS" charset="0"/>
              </a:rPr>
              <a:t>Time (min)</a:t>
            </a:r>
            <a:endParaRPr lang="en-US" sz="3000" b="1" dirty="0">
              <a:latin typeface="Trebuchet MS" charset="0"/>
              <a:ea typeface="Trebuchet MS" charset="0"/>
              <a:cs typeface="Trebuchet MS" charset="0"/>
            </a:endParaRPr>
          </a:p>
        </p:txBody>
      </p:sp>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92199" y="22006252"/>
            <a:ext cx="15495932" cy="1866671"/>
          </a:xfrm>
          <a:prstGeom prst="rect">
            <a:avLst/>
          </a:prstGeom>
        </p:spPr>
      </p:pic>
      <p:sp>
        <p:nvSpPr>
          <p:cNvPr id="50" name="TextBox 49"/>
          <p:cNvSpPr txBox="1"/>
          <p:nvPr/>
        </p:nvSpPr>
        <p:spPr>
          <a:xfrm>
            <a:off x="18961519" y="8967276"/>
            <a:ext cx="15675994" cy="1938992"/>
          </a:xfrm>
          <a:prstGeom prst="rect">
            <a:avLst/>
          </a:prstGeom>
          <a:noFill/>
        </p:spPr>
        <p:txBody>
          <a:bodyPr wrap="square" rtlCol="0">
            <a:spAutoFit/>
          </a:bodyPr>
          <a:lstStyle/>
          <a:p>
            <a:pPr algn="just"/>
            <a:r>
              <a:rPr lang="en-US" sz="3000" dirty="0" smtClean="0">
                <a:latin typeface="Trebuchet MS" charset="0"/>
                <a:ea typeface="Trebuchet MS" charset="0"/>
                <a:cs typeface="Trebuchet MS" charset="0"/>
              </a:rPr>
              <a:t>Here, we focus on the </a:t>
            </a:r>
            <a:r>
              <a:rPr lang="en-US" sz="3000" u="sng" dirty="0" smtClean="0">
                <a:latin typeface="Trebuchet MS" charset="0"/>
                <a:ea typeface="Trebuchet MS" charset="0"/>
                <a:cs typeface="Trebuchet MS" charset="0"/>
              </a:rPr>
              <a:t>most frequent 9 CAD call types</a:t>
            </a:r>
            <a:r>
              <a:rPr lang="en-US" sz="3000" dirty="0" smtClean="0">
                <a:latin typeface="Trebuchet MS" charset="0"/>
                <a:ea typeface="Trebuchet MS" charset="0"/>
                <a:cs typeface="Trebuchet MS" charset="0"/>
              </a:rPr>
              <a:t>: </a:t>
            </a:r>
            <a:r>
              <a:rPr lang="en-US" sz="3000" b="1" dirty="0" smtClean="0">
                <a:latin typeface="Trebuchet MS" charset="0"/>
                <a:ea typeface="Trebuchet MS" charset="0"/>
                <a:cs typeface="Trebuchet MS" charset="0"/>
              </a:rPr>
              <a:t>ALOC</a:t>
            </a:r>
            <a:r>
              <a:rPr lang="en-US" sz="3000" dirty="0" smtClean="0">
                <a:latin typeface="Trebuchet MS" charset="0"/>
                <a:ea typeface="Trebuchet MS" charset="0"/>
                <a:cs typeface="Trebuchet MS" charset="0"/>
              </a:rPr>
              <a:t> (altered level of consciousness), </a:t>
            </a:r>
            <a:r>
              <a:rPr lang="en-US" sz="3000" b="1" dirty="0" smtClean="0">
                <a:latin typeface="Trebuchet MS" charset="0"/>
                <a:ea typeface="Trebuchet MS" charset="0"/>
                <a:cs typeface="Trebuchet MS" charset="0"/>
              </a:rPr>
              <a:t>ALS</a:t>
            </a:r>
            <a:r>
              <a:rPr lang="en-US" sz="3000" dirty="0" smtClean="0">
                <a:latin typeface="Trebuchet MS" charset="0"/>
                <a:ea typeface="Trebuchet MS" charset="0"/>
                <a:cs typeface="Trebuchet MS" charset="0"/>
              </a:rPr>
              <a:t> (advanced life support), AWI (accident with injury), </a:t>
            </a:r>
            <a:r>
              <a:rPr lang="en-US" sz="3000" b="1" dirty="0" smtClean="0">
                <a:latin typeface="Trebuchet MS" charset="0"/>
                <a:ea typeface="Trebuchet MS" charset="0"/>
                <a:cs typeface="Trebuchet MS" charset="0"/>
              </a:rPr>
              <a:t>CP</a:t>
            </a:r>
            <a:r>
              <a:rPr lang="en-US" sz="3000" dirty="0" smtClean="0">
                <a:latin typeface="Trebuchet MS" charset="0"/>
                <a:ea typeface="Trebuchet MS" charset="0"/>
                <a:cs typeface="Trebuchet MS" charset="0"/>
              </a:rPr>
              <a:t> (chest pains), INJURY (injury), </a:t>
            </a:r>
            <a:r>
              <a:rPr lang="en-US" sz="3000" b="1" dirty="0" smtClean="0">
                <a:latin typeface="Trebuchet MS" charset="0"/>
                <a:ea typeface="Trebuchet MS" charset="0"/>
                <a:cs typeface="Trebuchet MS" charset="0"/>
              </a:rPr>
              <a:t>PS</a:t>
            </a:r>
            <a:r>
              <a:rPr lang="en-US" sz="3000" dirty="0" smtClean="0">
                <a:latin typeface="Trebuchet MS" charset="0"/>
                <a:ea typeface="Trebuchet MS" charset="0"/>
                <a:cs typeface="Trebuchet MS" charset="0"/>
              </a:rPr>
              <a:t> (public service), </a:t>
            </a:r>
            <a:r>
              <a:rPr lang="en-US" sz="3000" b="1" dirty="0" smtClean="0">
                <a:latin typeface="Trebuchet MS" charset="0"/>
                <a:ea typeface="Trebuchet MS" charset="0"/>
                <a:cs typeface="Trebuchet MS" charset="0"/>
              </a:rPr>
              <a:t>SF</a:t>
            </a:r>
            <a:r>
              <a:rPr lang="en-US" sz="3000" dirty="0" smtClean="0">
                <a:latin typeface="Trebuchet MS" charset="0"/>
                <a:ea typeface="Trebuchet MS" charset="0"/>
                <a:cs typeface="Trebuchet MS" charset="0"/>
              </a:rPr>
              <a:t> (structure fire), SICK (sick person), and </a:t>
            </a:r>
            <a:r>
              <a:rPr lang="en-US" sz="3000" b="1" dirty="0" smtClean="0">
                <a:latin typeface="Trebuchet MS" charset="0"/>
                <a:ea typeface="Trebuchet MS" charset="0"/>
                <a:cs typeface="Trebuchet MS" charset="0"/>
              </a:rPr>
              <a:t>TRBR </a:t>
            </a:r>
            <a:r>
              <a:rPr lang="en-US" sz="3000" dirty="0" smtClean="0">
                <a:latin typeface="Trebuchet MS" charset="0"/>
                <a:ea typeface="Trebuchet MS" charset="0"/>
                <a:cs typeface="Trebuchet MS" charset="0"/>
              </a:rPr>
              <a:t>(trouble breathing)</a:t>
            </a:r>
            <a:endParaRPr lang="en-US" sz="3000" dirty="0">
              <a:latin typeface="Trebuchet MS" charset="0"/>
              <a:ea typeface="Trebuchet MS" charset="0"/>
              <a:cs typeface="Trebuchet MS" charset="0"/>
            </a:endParaRPr>
          </a:p>
        </p:txBody>
      </p:sp>
      <p:pic>
        <p:nvPicPr>
          <p:cNvPr id="47" name="Picture 46"/>
          <p:cNvPicPr>
            <a:picLocks noChangeAspect="1"/>
          </p:cNvPicPr>
          <p:nvPr/>
        </p:nvPicPr>
        <p:blipFill>
          <a:blip r:embed="rId9"/>
          <a:stretch>
            <a:fillRect/>
          </a:stretch>
        </p:blipFill>
        <p:spPr>
          <a:xfrm>
            <a:off x="24408423" y="12240792"/>
            <a:ext cx="2032000" cy="2171700"/>
          </a:xfrm>
          <a:prstGeom prst="rect">
            <a:avLst/>
          </a:prstGeom>
        </p:spPr>
      </p:pic>
      <p:sp>
        <p:nvSpPr>
          <p:cNvPr id="58" name="TextBox 57"/>
          <p:cNvSpPr txBox="1"/>
          <p:nvPr/>
        </p:nvSpPr>
        <p:spPr>
          <a:xfrm>
            <a:off x="11602429" y="15001209"/>
            <a:ext cx="6709659" cy="553998"/>
          </a:xfrm>
          <a:prstGeom prst="rect">
            <a:avLst/>
          </a:prstGeom>
          <a:noFill/>
        </p:spPr>
        <p:txBody>
          <a:bodyPr wrap="square" rtlCol="0">
            <a:spAutoFit/>
          </a:bodyPr>
          <a:lstStyle/>
          <a:p>
            <a:r>
              <a:rPr lang="en-US" sz="3000" b="1" dirty="0" smtClean="0">
                <a:latin typeface="Trebuchet MS" charset="0"/>
                <a:ea typeface="Trebuchet MS" charset="0"/>
                <a:cs typeface="Trebuchet MS" charset="0"/>
              </a:rPr>
              <a:t>Response Time by Station</a:t>
            </a:r>
            <a:endParaRPr lang="en-US" sz="3000" b="1" dirty="0">
              <a:latin typeface="Trebuchet MS" charset="0"/>
              <a:ea typeface="Trebuchet MS" charset="0"/>
              <a:cs typeface="Trebuchet MS" charset="0"/>
            </a:endParaRPr>
          </a:p>
        </p:txBody>
      </p:sp>
      <p:sp>
        <p:nvSpPr>
          <p:cNvPr id="59" name="TextBox 58"/>
          <p:cNvSpPr txBox="1"/>
          <p:nvPr/>
        </p:nvSpPr>
        <p:spPr>
          <a:xfrm>
            <a:off x="12900870" y="21992345"/>
            <a:ext cx="2534490" cy="553998"/>
          </a:xfrm>
          <a:prstGeom prst="rect">
            <a:avLst/>
          </a:prstGeom>
          <a:noFill/>
        </p:spPr>
        <p:txBody>
          <a:bodyPr wrap="square" rtlCol="0">
            <a:spAutoFit/>
          </a:bodyPr>
          <a:lstStyle/>
          <a:p>
            <a:r>
              <a:rPr lang="en-US" sz="3000" b="1" smtClean="0">
                <a:latin typeface="Trebuchet MS" charset="0"/>
                <a:ea typeface="Trebuchet MS" charset="0"/>
                <a:cs typeface="Trebuchet MS" charset="0"/>
              </a:rPr>
              <a:t>Distance (mi)</a:t>
            </a:r>
            <a:endParaRPr lang="en-US" sz="3000" b="1" dirty="0">
              <a:latin typeface="Trebuchet MS" charset="0"/>
              <a:ea typeface="Trebuchet MS" charset="0"/>
              <a:cs typeface="Trebuchet MS" charset="0"/>
            </a:endParaRPr>
          </a:p>
        </p:txBody>
      </p:sp>
      <p:sp>
        <p:nvSpPr>
          <p:cNvPr id="18" name="TextBox 17"/>
          <p:cNvSpPr txBox="1"/>
          <p:nvPr/>
        </p:nvSpPr>
        <p:spPr>
          <a:xfrm>
            <a:off x="21788071" y="11192504"/>
            <a:ext cx="5736904" cy="1015663"/>
          </a:xfrm>
          <a:prstGeom prst="rect">
            <a:avLst/>
          </a:prstGeom>
          <a:noFill/>
        </p:spPr>
        <p:txBody>
          <a:bodyPr wrap="square" rtlCol="0">
            <a:spAutoFit/>
          </a:bodyPr>
          <a:lstStyle/>
          <a:p>
            <a:r>
              <a:rPr lang="en-US" sz="3000" b="1" dirty="0" smtClean="0">
                <a:latin typeface="Trebuchet MS" charset="0"/>
                <a:ea typeface="Trebuchet MS" charset="0"/>
                <a:cs typeface="Trebuchet MS" charset="0"/>
              </a:rPr>
              <a:t>Frequency of calls at 3:00 pm by Firebox</a:t>
            </a:r>
            <a:endParaRPr lang="en-US" sz="3000" b="1" dirty="0">
              <a:latin typeface="Trebuchet MS" charset="0"/>
              <a:ea typeface="Trebuchet MS" charset="0"/>
              <a:cs typeface="Trebuchet MS" charset="0"/>
            </a:endParaRPr>
          </a:p>
        </p:txBody>
      </p:sp>
      <p:pic>
        <p:nvPicPr>
          <p:cNvPr id="53" name="Picture 52"/>
          <p:cNvPicPr>
            <a:picLocks noChangeAspect="1"/>
          </p:cNvPicPr>
          <p:nvPr/>
        </p:nvPicPr>
        <p:blipFill>
          <a:blip r:embed="rId10"/>
          <a:stretch>
            <a:fillRect/>
          </a:stretch>
        </p:blipFill>
        <p:spPr>
          <a:xfrm>
            <a:off x="27242531" y="11413741"/>
            <a:ext cx="6714503" cy="9969633"/>
          </a:xfrm>
          <a:prstGeom prst="rect">
            <a:avLst/>
          </a:prstGeom>
        </p:spPr>
      </p:pic>
      <p:pic>
        <p:nvPicPr>
          <p:cNvPr id="54" name="Picture 53"/>
          <p:cNvPicPr>
            <a:picLocks noChangeAspect="1"/>
          </p:cNvPicPr>
          <p:nvPr/>
        </p:nvPicPr>
        <p:blipFill>
          <a:blip r:embed="rId11"/>
          <a:stretch>
            <a:fillRect/>
          </a:stretch>
        </p:blipFill>
        <p:spPr>
          <a:xfrm>
            <a:off x="33947779" y="14749496"/>
            <a:ext cx="1353450" cy="2988869"/>
          </a:xfrm>
          <a:prstGeom prst="rect">
            <a:avLst/>
          </a:prstGeom>
        </p:spPr>
      </p:pic>
      <p:sp>
        <p:nvSpPr>
          <p:cNvPr id="61" name="TextBox 60"/>
          <p:cNvSpPr txBox="1"/>
          <p:nvPr/>
        </p:nvSpPr>
        <p:spPr>
          <a:xfrm>
            <a:off x="34129835" y="14362939"/>
            <a:ext cx="1022758" cy="553998"/>
          </a:xfrm>
          <a:prstGeom prst="rect">
            <a:avLst/>
          </a:prstGeom>
          <a:noFill/>
        </p:spPr>
        <p:txBody>
          <a:bodyPr wrap="square" rtlCol="0">
            <a:spAutoFit/>
          </a:bodyPr>
          <a:lstStyle/>
          <a:p>
            <a:r>
              <a:rPr lang="en-US" sz="3000" b="1" dirty="0" smtClean="0"/>
              <a:t>Year</a:t>
            </a:r>
            <a:endParaRPr lang="en-US" sz="3000" b="1" dirty="0"/>
          </a:p>
        </p:txBody>
      </p:sp>
      <p:pic>
        <p:nvPicPr>
          <p:cNvPr id="62" name="Picture 6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180346" y="27178270"/>
            <a:ext cx="2739615" cy="909978"/>
          </a:xfrm>
          <a:prstGeom prst="rect">
            <a:avLst/>
          </a:prstGeom>
        </p:spPr>
      </p:pic>
      <p:pic>
        <p:nvPicPr>
          <p:cNvPr id="63" name="Picture 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214229" y="26696942"/>
            <a:ext cx="2671851" cy="503392"/>
          </a:xfrm>
          <a:prstGeom prst="rect">
            <a:avLst/>
          </a:prstGeom>
        </p:spPr>
      </p:pic>
      <p:pic>
        <p:nvPicPr>
          <p:cNvPr id="64" name="Picture 6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524975" y="26254493"/>
            <a:ext cx="1936124" cy="484031"/>
          </a:xfrm>
          <a:prstGeom prst="rect">
            <a:avLst/>
          </a:prstGeom>
        </p:spPr>
      </p:pic>
      <p:pic>
        <p:nvPicPr>
          <p:cNvPr id="66" name="Picture 6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14958" y="26656649"/>
            <a:ext cx="3223646" cy="513073"/>
          </a:xfrm>
          <a:prstGeom prst="rect">
            <a:avLst/>
          </a:prstGeom>
        </p:spPr>
      </p:pic>
      <p:pic>
        <p:nvPicPr>
          <p:cNvPr id="67" name="Picture 6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013788" y="26250226"/>
            <a:ext cx="1665066" cy="454989"/>
          </a:xfrm>
          <a:prstGeom prst="rect">
            <a:avLst/>
          </a:prstGeom>
        </p:spPr>
      </p:pic>
      <p:pic>
        <p:nvPicPr>
          <p:cNvPr id="68" name="Picture 67"/>
          <p:cNvPicPr>
            <a:picLocks noChangeAspect="1"/>
          </p:cNvPicPr>
          <p:nvPr/>
        </p:nvPicPr>
        <p:blipFill>
          <a:blip r:embed="rId17"/>
          <a:stretch>
            <a:fillRect/>
          </a:stretch>
        </p:blipFill>
        <p:spPr>
          <a:xfrm>
            <a:off x="26620554" y="28527994"/>
            <a:ext cx="7529436" cy="5165221"/>
          </a:xfrm>
          <a:prstGeom prst="rect">
            <a:avLst/>
          </a:prstGeom>
        </p:spPr>
      </p:pic>
      <p:sp>
        <p:nvSpPr>
          <p:cNvPr id="71" name="TextBox 70"/>
          <p:cNvSpPr txBox="1"/>
          <p:nvPr/>
        </p:nvSpPr>
        <p:spPr>
          <a:xfrm>
            <a:off x="30037248" y="33613203"/>
            <a:ext cx="1600012" cy="553998"/>
          </a:xfrm>
          <a:prstGeom prst="rect">
            <a:avLst/>
          </a:prstGeom>
          <a:noFill/>
        </p:spPr>
        <p:txBody>
          <a:bodyPr wrap="square" rtlCol="0">
            <a:spAutoFit/>
          </a:bodyPr>
          <a:lstStyle/>
          <a:p>
            <a:r>
              <a:rPr lang="en-US" sz="3000" b="1" dirty="0" smtClean="0">
                <a:latin typeface="Trebuchet MS" charset="0"/>
                <a:ea typeface="Trebuchet MS" charset="0"/>
                <a:cs typeface="Trebuchet MS" charset="0"/>
              </a:rPr>
              <a:t>Station</a:t>
            </a:r>
            <a:endParaRPr lang="en-US" sz="3000" b="1" dirty="0">
              <a:latin typeface="Trebuchet MS" charset="0"/>
              <a:ea typeface="Trebuchet MS" charset="0"/>
              <a:cs typeface="Trebuchet MS" charset="0"/>
            </a:endParaRPr>
          </a:p>
        </p:txBody>
      </p:sp>
      <p:pic>
        <p:nvPicPr>
          <p:cNvPr id="72" name="Picture 71"/>
          <p:cNvPicPr>
            <a:picLocks noChangeAspect="1"/>
          </p:cNvPicPr>
          <p:nvPr/>
        </p:nvPicPr>
        <p:blipFill>
          <a:blip r:embed="rId18"/>
          <a:stretch>
            <a:fillRect/>
          </a:stretch>
        </p:blipFill>
        <p:spPr>
          <a:xfrm>
            <a:off x="13000436" y="28515877"/>
            <a:ext cx="8578305" cy="5504717"/>
          </a:xfrm>
          <a:prstGeom prst="rect">
            <a:avLst/>
          </a:prstGeom>
        </p:spPr>
      </p:pic>
      <p:sp>
        <p:nvSpPr>
          <p:cNvPr id="74" name="TextBox 73"/>
          <p:cNvSpPr txBox="1"/>
          <p:nvPr/>
        </p:nvSpPr>
        <p:spPr>
          <a:xfrm>
            <a:off x="16240223" y="33889483"/>
            <a:ext cx="2748736" cy="553998"/>
          </a:xfrm>
          <a:prstGeom prst="rect">
            <a:avLst/>
          </a:prstGeom>
          <a:noFill/>
        </p:spPr>
        <p:txBody>
          <a:bodyPr wrap="square" rtlCol="0">
            <a:spAutoFit/>
          </a:bodyPr>
          <a:lstStyle/>
          <a:p>
            <a:r>
              <a:rPr lang="en-US" sz="3000" b="1" dirty="0" smtClean="0">
                <a:latin typeface="Trebuchet MS" charset="0"/>
                <a:ea typeface="Trebuchet MS" charset="0"/>
                <a:cs typeface="Trebuchet MS" charset="0"/>
              </a:rPr>
              <a:t>CAD Call Type</a:t>
            </a:r>
            <a:endParaRPr lang="en-US" sz="3000" b="1" dirty="0">
              <a:latin typeface="Trebuchet MS" charset="0"/>
              <a:ea typeface="Trebuchet MS" charset="0"/>
              <a:cs typeface="Trebuchet MS" charset="0"/>
            </a:endParaRPr>
          </a:p>
        </p:txBody>
      </p:sp>
      <p:pic>
        <p:nvPicPr>
          <p:cNvPr id="75" name="Picture 74"/>
          <p:cNvPicPr>
            <a:picLocks noChangeAspect="1"/>
          </p:cNvPicPr>
          <p:nvPr/>
        </p:nvPicPr>
        <p:blipFill>
          <a:blip r:embed="rId19"/>
          <a:stretch>
            <a:fillRect/>
          </a:stretch>
        </p:blipFill>
        <p:spPr>
          <a:xfrm>
            <a:off x="3845805" y="28515878"/>
            <a:ext cx="8032124" cy="5154231"/>
          </a:xfrm>
          <a:prstGeom prst="rect">
            <a:avLst/>
          </a:prstGeom>
        </p:spPr>
      </p:pic>
      <p:sp>
        <p:nvSpPr>
          <p:cNvPr id="77" name="TextBox 76"/>
          <p:cNvSpPr txBox="1"/>
          <p:nvPr/>
        </p:nvSpPr>
        <p:spPr>
          <a:xfrm>
            <a:off x="6503257" y="33670109"/>
            <a:ext cx="3793347" cy="553998"/>
          </a:xfrm>
          <a:prstGeom prst="rect">
            <a:avLst/>
          </a:prstGeom>
          <a:noFill/>
        </p:spPr>
        <p:txBody>
          <a:bodyPr wrap="square" rtlCol="0">
            <a:spAutoFit/>
          </a:bodyPr>
          <a:lstStyle/>
          <a:p>
            <a:r>
              <a:rPr lang="en-US" sz="3000" b="1" smtClean="0">
                <a:latin typeface="Trebuchet MS" charset="0"/>
                <a:ea typeface="Trebuchet MS" charset="0"/>
                <a:cs typeface="Trebuchet MS" charset="0"/>
              </a:rPr>
              <a:t>Hour of the Day</a:t>
            </a:r>
            <a:endParaRPr lang="en-US" sz="3000" b="1" dirty="0">
              <a:latin typeface="Trebuchet MS" charset="0"/>
              <a:ea typeface="Trebuchet MS" charset="0"/>
              <a:cs typeface="Trebuchet MS" charset="0"/>
            </a:endParaRPr>
          </a:p>
        </p:txBody>
      </p:sp>
      <p:pic>
        <p:nvPicPr>
          <p:cNvPr id="4" name="Picture 3"/>
          <p:cNvPicPr>
            <a:picLocks noChangeAspect="1"/>
          </p:cNvPicPr>
          <p:nvPr/>
        </p:nvPicPr>
        <p:blipFill>
          <a:blip r:embed="rId20"/>
          <a:stretch>
            <a:fillRect/>
          </a:stretch>
        </p:blipFill>
        <p:spPr>
          <a:xfrm>
            <a:off x="9452311" y="15514868"/>
            <a:ext cx="9192136" cy="6498626"/>
          </a:xfrm>
          <a:prstGeom prst="rect">
            <a:avLst/>
          </a:prstGeom>
        </p:spPr>
      </p:pic>
      <p:sp>
        <p:nvSpPr>
          <p:cNvPr id="5" name="TextBox 4"/>
          <p:cNvSpPr txBox="1"/>
          <p:nvPr/>
        </p:nvSpPr>
        <p:spPr>
          <a:xfrm>
            <a:off x="2835850" y="34535408"/>
            <a:ext cx="31911424" cy="2462213"/>
          </a:xfrm>
          <a:prstGeom prst="rect">
            <a:avLst/>
          </a:prstGeom>
          <a:noFill/>
        </p:spPr>
        <p:txBody>
          <a:bodyPr wrap="square" rtlCol="0">
            <a:spAutoFit/>
          </a:bodyPr>
          <a:lstStyle/>
          <a:p>
            <a:pPr marL="457200" indent="-457200" algn="just">
              <a:buFont typeface="Arial"/>
              <a:buChar char="•"/>
            </a:pPr>
            <a:r>
              <a:rPr lang="en-US" sz="3000" dirty="0">
                <a:latin typeface="Trebuchet MS" charset="0"/>
                <a:ea typeface="Trebuchet MS" charset="0"/>
                <a:cs typeface="Trebuchet MS" charset="0"/>
              </a:rPr>
              <a:t>The results from the Bayesian analysis are displayed in the three figures above. These are the model effects of hour of day, CAD call type and station on response time to an incident that is 1 mile away. </a:t>
            </a:r>
            <a:r>
              <a:rPr lang="en-US" sz="3000" b="1" dirty="0">
                <a:latin typeface="Trebuchet MS" charset="0"/>
                <a:ea typeface="Trebuchet MS" charset="0"/>
                <a:cs typeface="Trebuchet MS" charset="0"/>
              </a:rPr>
              <a:t>Figure (a) </a:t>
            </a:r>
            <a:r>
              <a:rPr lang="en-US" sz="3000" dirty="0">
                <a:latin typeface="Trebuchet MS" charset="0"/>
                <a:ea typeface="Trebuchet MS" charset="0"/>
                <a:cs typeface="Trebuchet MS" charset="0"/>
              </a:rPr>
              <a:t>shows that on average, response time increases steadily from midnight to 9:00 am, followed by a sharp decrease around 10:00 am. </a:t>
            </a:r>
            <a:r>
              <a:rPr lang="en-US" sz="3000" b="1" dirty="0">
                <a:latin typeface="Trebuchet MS" charset="0"/>
                <a:ea typeface="Trebuchet MS" charset="0"/>
                <a:cs typeface="Trebuchet MS" charset="0"/>
              </a:rPr>
              <a:t>Figure (b) </a:t>
            </a:r>
            <a:r>
              <a:rPr lang="en-US" sz="3000" dirty="0">
                <a:latin typeface="Trebuchet MS" charset="0"/>
                <a:ea typeface="Trebuchet MS" charset="0"/>
                <a:cs typeface="Trebuchet MS" charset="0"/>
              </a:rPr>
              <a:t>shows that response time is highest for the HAZINV, AWIH, and WIRE call types. The most frequent 9 CAD call types described in the section on Descriptive Analysis, are highlighted in red.  </a:t>
            </a:r>
            <a:r>
              <a:rPr lang="en-US" sz="3000" b="1" dirty="0">
                <a:latin typeface="Trebuchet MS" charset="0"/>
                <a:ea typeface="Trebuchet MS" charset="0"/>
                <a:cs typeface="Trebuchet MS" charset="0"/>
              </a:rPr>
              <a:t>Figure (c) </a:t>
            </a:r>
            <a:r>
              <a:rPr lang="en-US" sz="3000" dirty="0">
                <a:latin typeface="Trebuchet MS" charset="0"/>
                <a:ea typeface="Trebuchet MS" charset="0"/>
                <a:cs typeface="Trebuchet MS" charset="0"/>
              </a:rPr>
              <a:t>displays the response time by station. The Arlington County Fire Department headquarters (station 104) on average has the shortest response times, while the longest include stations 103 and 108. </a:t>
            </a:r>
          </a:p>
        </p:txBody>
      </p:sp>
      <p:sp>
        <p:nvSpPr>
          <p:cNvPr id="69" name="TextBox 68"/>
          <p:cNvSpPr txBox="1"/>
          <p:nvPr/>
        </p:nvSpPr>
        <p:spPr>
          <a:xfrm rot="16200000">
            <a:off x="1536496" y="30815994"/>
            <a:ext cx="4005110" cy="553998"/>
          </a:xfrm>
          <a:prstGeom prst="rect">
            <a:avLst/>
          </a:prstGeom>
          <a:noFill/>
        </p:spPr>
        <p:txBody>
          <a:bodyPr wrap="square" rtlCol="0">
            <a:spAutoFit/>
          </a:bodyPr>
          <a:lstStyle/>
          <a:p>
            <a:r>
              <a:rPr lang="en-US" sz="3000" b="1" dirty="0" smtClean="0">
                <a:latin typeface="Trebuchet MS" charset="0"/>
                <a:ea typeface="Trebuchet MS" charset="0"/>
                <a:cs typeface="Trebuchet MS" charset="0"/>
              </a:rPr>
              <a:t>Response </a:t>
            </a:r>
            <a:r>
              <a:rPr lang="en-US" sz="3000" b="1" smtClean="0">
                <a:latin typeface="Trebuchet MS" charset="0"/>
                <a:ea typeface="Trebuchet MS" charset="0"/>
                <a:cs typeface="Trebuchet MS" charset="0"/>
              </a:rPr>
              <a:t>Time (min)</a:t>
            </a:r>
            <a:endParaRPr lang="en-US" sz="3000" b="1" dirty="0">
              <a:latin typeface="Trebuchet MS" charset="0"/>
              <a:ea typeface="Trebuchet MS" charset="0"/>
              <a:cs typeface="Trebuchet MS" charset="0"/>
            </a:endParaRPr>
          </a:p>
        </p:txBody>
      </p:sp>
      <p:sp>
        <p:nvSpPr>
          <p:cNvPr id="78" name="TextBox 77"/>
          <p:cNvSpPr txBox="1"/>
          <p:nvPr/>
        </p:nvSpPr>
        <p:spPr>
          <a:xfrm rot="16200000">
            <a:off x="24499978" y="30785553"/>
            <a:ext cx="4005110" cy="553998"/>
          </a:xfrm>
          <a:prstGeom prst="rect">
            <a:avLst/>
          </a:prstGeom>
          <a:noFill/>
        </p:spPr>
        <p:txBody>
          <a:bodyPr wrap="square" rtlCol="0">
            <a:spAutoFit/>
          </a:bodyPr>
          <a:lstStyle/>
          <a:p>
            <a:r>
              <a:rPr lang="en-US" sz="3000" b="1" dirty="0" smtClean="0">
                <a:latin typeface="Trebuchet MS" charset="0"/>
                <a:ea typeface="Trebuchet MS" charset="0"/>
                <a:cs typeface="Trebuchet MS" charset="0"/>
              </a:rPr>
              <a:t>Response </a:t>
            </a:r>
            <a:r>
              <a:rPr lang="en-US" sz="3000" b="1" smtClean="0">
                <a:latin typeface="Trebuchet MS" charset="0"/>
                <a:ea typeface="Trebuchet MS" charset="0"/>
                <a:cs typeface="Trebuchet MS" charset="0"/>
              </a:rPr>
              <a:t>Time (min)</a:t>
            </a:r>
            <a:endParaRPr lang="en-US" sz="3000" b="1" dirty="0">
              <a:latin typeface="Trebuchet MS" charset="0"/>
              <a:ea typeface="Trebuchet MS" charset="0"/>
              <a:cs typeface="Trebuchet MS" charset="0"/>
            </a:endParaRPr>
          </a:p>
        </p:txBody>
      </p:sp>
      <p:sp>
        <p:nvSpPr>
          <p:cNvPr id="79" name="TextBox 78"/>
          <p:cNvSpPr txBox="1"/>
          <p:nvPr/>
        </p:nvSpPr>
        <p:spPr>
          <a:xfrm rot="16200000">
            <a:off x="10724552" y="30820719"/>
            <a:ext cx="4005110" cy="553998"/>
          </a:xfrm>
          <a:prstGeom prst="rect">
            <a:avLst/>
          </a:prstGeom>
          <a:noFill/>
        </p:spPr>
        <p:txBody>
          <a:bodyPr wrap="square" rtlCol="0">
            <a:spAutoFit/>
          </a:bodyPr>
          <a:lstStyle/>
          <a:p>
            <a:r>
              <a:rPr lang="en-US" sz="3000" b="1" dirty="0" smtClean="0">
                <a:latin typeface="Trebuchet MS" charset="0"/>
                <a:ea typeface="Trebuchet MS" charset="0"/>
                <a:cs typeface="Trebuchet MS" charset="0"/>
              </a:rPr>
              <a:t>Response </a:t>
            </a:r>
            <a:r>
              <a:rPr lang="en-US" sz="3000" b="1" smtClean="0">
                <a:latin typeface="Trebuchet MS" charset="0"/>
                <a:ea typeface="Trebuchet MS" charset="0"/>
                <a:cs typeface="Trebuchet MS" charset="0"/>
              </a:rPr>
              <a:t>Time (min)</a:t>
            </a:r>
            <a:endParaRPr lang="en-US" sz="3000" b="1" dirty="0">
              <a:latin typeface="Trebuchet MS" charset="0"/>
              <a:ea typeface="Trebuchet MS" charset="0"/>
              <a:cs typeface="Trebuchet MS" charset="0"/>
            </a:endParaRPr>
          </a:p>
        </p:txBody>
      </p:sp>
      <p:sp>
        <p:nvSpPr>
          <p:cNvPr id="11" name="TextBox 10"/>
          <p:cNvSpPr txBox="1"/>
          <p:nvPr/>
        </p:nvSpPr>
        <p:spPr>
          <a:xfrm>
            <a:off x="4157644" y="28640249"/>
            <a:ext cx="832279" cy="707886"/>
          </a:xfrm>
          <a:prstGeom prst="rect">
            <a:avLst/>
          </a:prstGeom>
          <a:noFill/>
        </p:spPr>
        <p:txBody>
          <a:bodyPr wrap="none" rtlCol="0">
            <a:spAutoFit/>
          </a:bodyPr>
          <a:lstStyle/>
          <a:p>
            <a:r>
              <a:rPr lang="en-US" sz="4000" dirty="0" smtClean="0">
                <a:latin typeface="Trebuchet MS" charset="0"/>
                <a:ea typeface="Trebuchet MS" charset="0"/>
                <a:cs typeface="Trebuchet MS" charset="0"/>
              </a:rPr>
              <a:t>(a)</a:t>
            </a:r>
            <a:endParaRPr lang="en-US" sz="4000" dirty="0">
              <a:latin typeface="Trebuchet MS" charset="0"/>
              <a:ea typeface="Trebuchet MS" charset="0"/>
              <a:cs typeface="Trebuchet MS" charset="0"/>
            </a:endParaRPr>
          </a:p>
        </p:txBody>
      </p:sp>
      <p:sp>
        <p:nvSpPr>
          <p:cNvPr id="73" name="TextBox 72"/>
          <p:cNvSpPr txBox="1"/>
          <p:nvPr/>
        </p:nvSpPr>
        <p:spPr>
          <a:xfrm>
            <a:off x="13165903" y="28515877"/>
            <a:ext cx="848309" cy="707886"/>
          </a:xfrm>
          <a:prstGeom prst="rect">
            <a:avLst/>
          </a:prstGeom>
          <a:noFill/>
        </p:spPr>
        <p:txBody>
          <a:bodyPr wrap="none" rtlCol="0">
            <a:spAutoFit/>
          </a:bodyPr>
          <a:lstStyle/>
          <a:p>
            <a:r>
              <a:rPr lang="en-US" sz="4000" dirty="0" smtClean="0">
                <a:latin typeface="Trebuchet MS" charset="0"/>
                <a:ea typeface="Trebuchet MS" charset="0"/>
                <a:cs typeface="Trebuchet MS" charset="0"/>
              </a:rPr>
              <a:t>(b)</a:t>
            </a:r>
            <a:endParaRPr lang="en-US" sz="4000" dirty="0">
              <a:latin typeface="Trebuchet MS" charset="0"/>
              <a:ea typeface="Trebuchet MS" charset="0"/>
              <a:cs typeface="Trebuchet MS" charset="0"/>
            </a:endParaRPr>
          </a:p>
        </p:txBody>
      </p:sp>
      <p:sp>
        <p:nvSpPr>
          <p:cNvPr id="76" name="TextBox 75"/>
          <p:cNvSpPr txBox="1"/>
          <p:nvPr/>
        </p:nvSpPr>
        <p:spPr>
          <a:xfrm>
            <a:off x="26931443" y="28538137"/>
            <a:ext cx="832279" cy="707886"/>
          </a:xfrm>
          <a:prstGeom prst="rect">
            <a:avLst/>
          </a:prstGeom>
          <a:noFill/>
        </p:spPr>
        <p:txBody>
          <a:bodyPr wrap="none" rtlCol="0">
            <a:spAutoFit/>
          </a:bodyPr>
          <a:lstStyle/>
          <a:p>
            <a:r>
              <a:rPr lang="en-US" sz="4000" dirty="0" smtClean="0">
                <a:latin typeface="Trebuchet MS" charset="0"/>
                <a:ea typeface="Trebuchet MS" charset="0"/>
                <a:cs typeface="Trebuchet MS" charset="0"/>
              </a:rPr>
              <a:t>(c)</a:t>
            </a:r>
            <a:endParaRPr lang="en-US" sz="4000" dirty="0">
              <a:latin typeface="Trebuchet MS" charset="0"/>
              <a:ea typeface="Trebuchet MS" charset="0"/>
              <a:cs typeface="Trebuchet MS" charset="0"/>
            </a:endParaRPr>
          </a:p>
        </p:txBody>
      </p:sp>
      <p:pic>
        <p:nvPicPr>
          <p:cNvPr id="70" name="Picture 6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73168" y="7926573"/>
            <a:ext cx="15495932" cy="1866671"/>
          </a:xfrm>
          <a:prstGeom prst="rect">
            <a:avLst/>
          </a:prstGeom>
        </p:spPr>
      </p:pic>
      <p:pic>
        <p:nvPicPr>
          <p:cNvPr id="80" name="Picture 7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86830" y="38991532"/>
            <a:ext cx="5715000" cy="1854200"/>
          </a:xfrm>
          <a:prstGeom prst="rect">
            <a:avLst/>
          </a:prstGeom>
        </p:spPr>
      </p:pic>
      <p:pic>
        <p:nvPicPr>
          <p:cNvPr id="81" name="Picture 8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0160" y="37826343"/>
            <a:ext cx="35039447" cy="2024439"/>
          </a:xfrm>
          <a:prstGeom prst="rect">
            <a:avLst/>
          </a:prstGeom>
        </p:spPr>
      </p:pic>
      <p:sp>
        <p:nvSpPr>
          <p:cNvPr id="20" name="TextBox 19"/>
          <p:cNvSpPr txBox="1"/>
          <p:nvPr/>
        </p:nvSpPr>
        <p:spPr>
          <a:xfrm>
            <a:off x="2861674" y="37086096"/>
            <a:ext cx="32133128" cy="1015663"/>
          </a:xfrm>
          <a:prstGeom prst="rect">
            <a:avLst/>
          </a:prstGeom>
          <a:noFill/>
        </p:spPr>
        <p:txBody>
          <a:bodyPr wrap="square" rtlCol="0">
            <a:spAutoFit/>
          </a:bodyPr>
          <a:lstStyle/>
          <a:p>
            <a:pPr marL="457200" indent="-457200" algn="just">
              <a:buFont typeface="Arial"/>
              <a:buChar char="•"/>
            </a:pPr>
            <a:r>
              <a:rPr lang="en-US" sz="3000" dirty="0">
                <a:latin typeface="Trebuchet MS" charset="0"/>
                <a:ea typeface="Trebuchet MS" charset="0"/>
                <a:cs typeface="Trebuchet MS" charset="0"/>
              </a:rPr>
              <a:t>The model also describes response time trends to account for the effect of year, month of year, and apparatus type (not displayed due to space constraints). </a:t>
            </a:r>
            <a:r>
              <a:rPr lang="en-US" sz="3000" dirty="0" smtClean="0">
                <a:latin typeface="Trebuchet MS" charset="0"/>
                <a:ea typeface="Trebuchet MS" charset="0"/>
                <a:cs typeface="Trebuchet MS" charset="0"/>
              </a:rPr>
              <a:t>Incidents </a:t>
            </a:r>
            <a:r>
              <a:rPr lang="en-US" sz="3000" dirty="0">
                <a:latin typeface="Trebuchet MS" charset="0"/>
                <a:ea typeface="Trebuchet MS" charset="0"/>
                <a:cs typeface="Trebuchet MS" charset="0"/>
              </a:rPr>
              <a:t>occurring in February </a:t>
            </a:r>
            <a:r>
              <a:rPr lang="en-US" sz="3000" dirty="0" smtClean="0">
                <a:latin typeface="Trebuchet MS" charset="0"/>
                <a:ea typeface="Trebuchet MS" charset="0"/>
                <a:cs typeface="Trebuchet MS" charset="0"/>
              </a:rPr>
              <a:t>(for all </a:t>
            </a:r>
            <a:r>
              <a:rPr lang="en-US" sz="3000" dirty="0">
                <a:latin typeface="Trebuchet MS" charset="0"/>
                <a:ea typeface="Trebuchet MS" charset="0"/>
                <a:cs typeface="Trebuchet MS" charset="0"/>
              </a:rPr>
              <a:t>years) tend to experience the longest response times, </a:t>
            </a:r>
            <a:r>
              <a:rPr lang="en-US" sz="3000" dirty="0" smtClean="0">
                <a:latin typeface="Trebuchet MS" charset="0"/>
                <a:ea typeface="Trebuchet MS" charset="0"/>
                <a:cs typeface="Trebuchet MS" charset="0"/>
              </a:rPr>
              <a:t>while 2010 </a:t>
            </a:r>
            <a:r>
              <a:rPr lang="en-US" sz="3000" dirty="0">
                <a:latin typeface="Trebuchet MS" charset="0"/>
                <a:ea typeface="Trebuchet MS" charset="0"/>
                <a:cs typeface="Trebuchet MS" charset="0"/>
              </a:rPr>
              <a:t>– 2015 show an increase with each year.</a:t>
            </a:r>
          </a:p>
        </p:txBody>
      </p:sp>
      <p:sp>
        <p:nvSpPr>
          <p:cNvPr id="16" name="TextBox 15"/>
          <p:cNvSpPr txBox="1"/>
          <p:nvPr/>
        </p:nvSpPr>
        <p:spPr>
          <a:xfrm>
            <a:off x="10033000" y="40004491"/>
            <a:ext cx="184666" cy="1228336"/>
          </a:xfrm>
          <a:prstGeom prst="rect">
            <a:avLst/>
          </a:prstGeom>
          <a:noFill/>
        </p:spPr>
        <p:txBody>
          <a:bodyPr wrap="none" rtlCol="0">
            <a:spAutoFit/>
          </a:bodyPr>
          <a:lstStyle/>
          <a:p>
            <a:endParaRPr lang="en-US" dirty="0"/>
          </a:p>
        </p:txBody>
      </p:sp>
      <p:pic>
        <p:nvPicPr>
          <p:cNvPr id="26" name="Picture 25"/>
          <p:cNvPicPr>
            <a:picLocks noChangeAspect="1"/>
          </p:cNvPicPr>
          <p:nvPr/>
        </p:nvPicPr>
        <p:blipFill>
          <a:blip r:embed="rId22"/>
          <a:stretch>
            <a:fillRect/>
          </a:stretch>
        </p:blipFill>
        <p:spPr>
          <a:xfrm>
            <a:off x="21788071" y="29386235"/>
            <a:ext cx="3886200" cy="4013200"/>
          </a:xfrm>
          <a:prstGeom prst="rect">
            <a:avLst/>
          </a:prstGeom>
        </p:spPr>
      </p:pic>
      <p:sp>
        <p:nvSpPr>
          <p:cNvPr id="30" name="TextBox 29"/>
          <p:cNvSpPr txBox="1"/>
          <p:nvPr/>
        </p:nvSpPr>
        <p:spPr>
          <a:xfrm>
            <a:off x="22892971" y="28998062"/>
            <a:ext cx="1868445" cy="400110"/>
          </a:xfrm>
          <a:prstGeom prst="rect">
            <a:avLst/>
          </a:prstGeom>
          <a:noFill/>
        </p:spPr>
        <p:txBody>
          <a:bodyPr wrap="none" rtlCol="0">
            <a:spAutoFit/>
          </a:bodyPr>
          <a:lstStyle/>
          <a:p>
            <a:r>
              <a:rPr lang="en-US" sz="2000" dirty="0" smtClean="0">
                <a:latin typeface="Trebuchet MS" charset="0"/>
                <a:ea typeface="Trebuchet MS" charset="0"/>
                <a:cs typeface="Trebuchet MS" charset="0"/>
              </a:rPr>
              <a:t>CAD Call Types </a:t>
            </a:r>
            <a:endParaRPr lang="en-US" sz="2000" dirty="0">
              <a:latin typeface="Trebuchet MS" charset="0"/>
              <a:ea typeface="Trebuchet MS" charset="0"/>
              <a:cs typeface="Trebuchet MS" charset="0"/>
            </a:endParaRPr>
          </a:p>
        </p:txBody>
      </p:sp>
      <p:sp>
        <p:nvSpPr>
          <p:cNvPr id="82" name="TextBox 81"/>
          <p:cNvSpPr txBox="1"/>
          <p:nvPr/>
        </p:nvSpPr>
        <p:spPr>
          <a:xfrm>
            <a:off x="27749101" y="39409416"/>
            <a:ext cx="7455299" cy="461665"/>
          </a:xfrm>
          <a:prstGeom prst="rect">
            <a:avLst/>
          </a:prstGeom>
          <a:noFill/>
        </p:spPr>
        <p:txBody>
          <a:bodyPr wrap="square" rtlCol="0">
            <a:spAutoFit/>
          </a:bodyPr>
          <a:lstStyle/>
          <a:p>
            <a:pPr algn="r"/>
            <a:r>
              <a:rPr lang="en-US" sz="2400" b="1" dirty="0" err="1" smtClean="0">
                <a:solidFill>
                  <a:schemeClr val="bg2">
                    <a:lumMod val="50000"/>
                  </a:schemeClr>
                </a:solidFill>
                <a:latin typeface="Raleway Medium" charset="0"/>
                <a:ea typeface="Raleway Medium" charset="0"/>
                <a:cs typeface="Raleway Medium" charset="0"/>
              </a:rPr>
              <a:t>bi.vt.edu</a:t>
            </a:r>
            <a:r>
              <a:rPr lang="en-US" sz="2400" b="1" dirty="0" smtClean="0">
                <a:solidFill>
                  <a:schemeClr val="bg2">
                    <a:lumMod val="50000"/>
                  </a:schemeClr>
                </a:solidFill>
                <a:latin typeface="Raleway Medium" charset="0"/>
                <a:ea typeface="Raleway Medium" charset="0"/>
                <a:cs typeface="Raleway Medium" charset="0"/>
              </a:rPr>
              <a:t>/</a:t>
            </a:r>
            <a:r>
              <a:rPr lang="en-US" sz="2400" b="1" dirty="0" err="1" smtClean="0">
                <a:solidFill>
                  <a:schemeClr val="bg2">
                    <a:lumMod val="50000"/>
                  </a:schemeClr>
                </a:solidFill>
                <a:latin typeface="Raleway Medium" charset="0"/>
                <a:ea typeface="Raleway Medium" charset="0"/>
                <a:cs typeface="Raleway Medium" charset="0"/>
              </a:rPr>
              <a:t>sdal</a:t>
            </a:r>
            <a:endParaRPr lang="en-US" sz="2400" b="1" dirty="0">
              <a:solidFill>
                <a:schemeClr val="bg2">
                  <a:lumMod val="50000"/>
                </a:schemeClr>
              </a:solidFill>
              <a:latin typeface="Raleway Medium" charset="0"/>
              <a:ea typeface="Raleway Medium" charset="0"/>
              <a:cs typeface="Raleway Medium" charset="0"/>
            </a:endParaRPr>
          </a:p>
        </p:txBody>
      </p:sp>
      <p:sp>
        <p:nvSpPr>
          <p:cNvPr id="65" name="TextBox 64"/>
          <p:cNvSpPr txBox="1"/>
          <p:nvPr/>
        </p:nvSpPr>
        <p:spPr>
          <a:xfrm>
            <a:off x="1669773" y="4449557"/>
            <a:ext cx="7191511" cy="630942"/>
          </a:xfrm>
          <a:prstGeom prst="rect">
            <a:avLst/>
          </a:prstGeom>
          <a:noFill/>
        </p:spPr>
        <p:txBody>
          <a:bodyPr wrap="square" rtlCol="0">
            <a:spAutoFit/>
          </a:bodyPr>
          <a:lstStyle/>
          <a:p>
            <a:pPr algn="ctr"/>
            <a:r>
              <a:rPr lang="en-US" sz="3500" b="1" dirty="0" smtClean="0">
                <a:solidFill>
                  <a:srgbClr val="5D89B4"/>
                </a:solidFill>
                <a:latin typeface="Raleway" charset="0"/>
                <a:ea typeface="Raleway" charset="0"/>
                <a:cs typeface="Raleway" charset="0"/>
              </a:rPr>
              <a:t>Data Science for the Public Good</a:t>
            </a:r>
            <a:endParaRPr lang="en-US" sz="3500" b="1" dirty="0" smtClean="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4520094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1424</TotalTime>
  <Words>799</Words>
  <Application>Microsoft Macintosh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Blanch Caps</vt:lpstr>
      <vt:lpstr>Calibri</vt:lpstr>
      <vt:lpstr>Calibri Light</vt:lpstr>
      <vt:lpstr>Raleway</vt:lpstr>
      <vt:lpstr>Raleway Medium</vt:lpstr>
      <vt:lpstr>Trebuchet MS</vt:lpstr>
      <vt:lpstr>Arial</vt:lpstr>
      <vt:lpstr>Office Theme</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Alex Crookshanks</cp:lastModifiedBy>
  <cp:revision>147</cp:revision>
  <dcterms:created xsi:type="dcterms:W3CDTF">2016-07-05T19:56:53Z</dcterms:created>
  <dcterms:modified xsi:type="dcterms:W3CDTF">2016-08-23T15:07:02Z</dcterms:modified>
</cp:coreProperties>
</file>